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3366FF"/>
    <a:srgbClr val="0000FF"/>
    <a:srgbClr val="FF3399"/>
    <a:srgbClr val="33CCCC"/>
    <a:srgbClr val="33CCFF"/>
    <a:srgbClr val="FF99FF"/>
    <a:srgbClr val="00CC00"/>
    <a:srgbClr val="05E951"/>
    <a:srgbClr val="FD17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4E99-DEF9-444B-8038-AF2C082E50FE}" type="datetimeFigureOut">
              <a:rPr lang="ko-KR" altLang="en-US" smtClean="0"/>
              <a:pPr/>
              <a:t>2019-08-12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EB6FF-F08B-4F07-BE9B-2E65FBA2160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7178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4E99-DEF9-444B-8038-AF2C082E50FE}" type="datetimeFigureOut">
              <a:rPr lang="ko-KR" altLang="en-US" smtClean="0"/>
              <a:pPr/>
              <a:t>2019-08-12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EB6FF-F08B-4F07-BE9B-2E65FBA2160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0176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4E99-DEF9-444B-8038-AF2C082E50FE}" type="datetimeFigureOut">
              <a:rPr lang="ko-KR" altLang="en-US" smtClean="0"/>
              <a:pPr/>
              <a:t>2019-08-12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EB6FF-F08B-4F07-BE9B-2E65FBA2160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9272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4E99-DEF9-444B-8038-AF2C082E50FE}" type="datetimeFigureOut">
              <a:rPr lang="ko-KR" altLang="en-US" smtClean="0"/>
              <a:pPr/>
              <a:t>2019-08-12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EB6FF-F08B-4F07-BE9B-2E65FBA2160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034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4E99-DEF9-444B-8038-AF2C082E50FE}" type="datetimeFigureOut">
              <a:rPr lang="ko-KR" altLang="en-US" smtClean="0"/>
              <a:pPr/>
              <a:t>2019-08-12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EB6FF-F08B-4F07-BE9B-2E65FBA2160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3610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4E99-DEF9-444B-8038-AF2C082E50FE}" type="datetimeFigureOut">
              <a:rPr lang="ko-KR" altLang="en-US" smtClean="0"/>
              <a:pPr/>
              <a:t>2019-08-12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EB6FF-F08B-4F07-BE9B-2E65FBA2160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890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4E99-DEF9-444B-8038-AF2C082E50FE}" type="datetimeFigureOut">
              <a:rPr lang="ko-KR" altLang="en-US" smtClean="0"/>
              <a:pPr/>
              <a:t>2019-08-12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EB6FF-F08B-4F07-BE9B-2E65FBA2160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3447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4E99-DEF9-444B-8038-AF2C082E50FE}" type="datetimeFigureOut">
              <a:rPr lang="ko-KR" altLang="en-US" smtClean="0"/>
              <a:pPr/>
              <a:t>2019-08-12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EB6FF-F08B-4F07-BE9B-2E65FBA2160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9345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4E99-DEF9-444B-8038-AF2C082E50FE}" type="datetimeFigureOut">
              <a:rPr lang="ko-KR" altLang="en-US" smtClean="0"/>
              <a:pPr/>
              <a:t>2019-08-12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EB6FF-F08B-4F07-BE9B-2E65FBA2160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542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4E99-DEF9-444B-8038-AF2C082E50FE}" type="datetimeFigureOut">
              <a:rPr lang="ko-KR" altLang="en-US" smtClean="0"/>
              <a:pPr/>
              <a:t>2019-08-12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EB6FF-F08B-4F07-BE9B-2E65FBA2160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1288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4E99-DEF9-444B-8038-AF2C082E50FE}" type="datetimeFigureOut">
              <a:rPr lang="ko-KR" altLang="en-US" smtClean="0"/>
              <a:pPr/>
              <a:t>2019-08-12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EB6FF-F08B-4F07-BE9B-2E65FBA2160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5936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C4E99-DEF9-444B-8038-AF2C082E50FE}" type="datetimeFigureOut">
              <a:rPr lang="ko-KR" altLang="en-US" smtClean="0"/>
              <a:pPr/>
              <a:t>2019-08-12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EB6FF-F08B-4F07-BE9B-2E65FBA2160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3672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en-US" altLang="ko-KR" sz="2800" dirty="0">
                <a:latin typeface="Franklin Gothic Heavy" pitchFamily="34" charset="0"/>
              </a:rPr>
              <a:t>TUE application procedure</a:t>
            </a:r>
            <a:br>
              <a:rPr lang="en-US" altLang="ko-KR" sz="2800" dirty="0">
                <a:latin typeface="Franklin Gothic Heavy" pitchFamily="34" charset="0"/>
              </a:rPr>
            </a:br>
            <a:r>
              <a:rPr lang="en-US" altLang="ko-KR" sz="2200" dirty="0">
                <a:latin typeface="Franklin Gothic Heavy" pitchFamily="34" charset="0"/>
              </a:rPr>
              <a:t>(for International Level Athletes*)</a:t>
            </a:r>
            <a:endParaRPr lang="ko-KR" altLang="en-US" sz="2800" dirty="0">
              <a:latin typeface="Franklin Gothic Heavy" pitchFamily="34" charset="0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395536" y="908720"/>
            <a:ext cx="8352925" cy="4824537"/>
            <a:chOff x="251523" y="1052734"/>
            <a:chExt cx="8352925" cy="4824537"/>
          </a:xfrm>
        </p:grpSpPr>
        <p:sp>
          <p:nvSpPr>
            <p:cNvPr id="5" name="직사각형 4"/>
            <p:cNvSpPr/>
            <p:nvPr/>
          </p:nvSpPr>
          <p:spPr>
            <a:xfrm rot="5400000">
              <a:off x="4031944" y="-2727687"/>
              <a:ext cx="720081" cy="828092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36000" tIns="72000" rIns="36000" bIns="72000" rtlCol="0" anchor="ctr"/>
            <a:lstStyle/>
            <a:p>
              <a:pPr algn="ctr"/>
              <a:r>
                <a:rPr lang="en-US" altLang="ko-KR" sz="2000" b="1" dirty="0">
                  <a:latin typeface="Calibri" pitchFamily="34" charset="0"/>
                  <a:ea typeface="Tahoma" pitchFamily="34" charset="0"/>
                  <a:cs typeface="Calibri" pitchFamily="34" charset="0"/>
                </a:rPr>
                <a:t>Download the TUE form from the WT or ITA website</a:t>
              </a:r>
            </a:p>
            <a:p>
              <a:pPr algn="ctr"/>
              <a:r>
                <a:rPr lang="en-GB" altLang="ko-KR" dirty="0"/>
                <a:t>(</a:t>
              </a:r>
              <a:r>
                <a:rPr lang="en-US" altLang="ko-KR" dirty="0"/>
                <a:t>http://ita.sport/tue/</a:t>
              </a:r>
              <a:r>
                <a:rPr lang="en-GB" altLang="ko-KR" dirty="0"/>
                <a:t>)</a:t>
              </a:r>
              <a:endParaRPr lang="ko-KR" altLang="en-US" dirty="0"/>
            </a:p>
          </p:txBody>
        </p:sp>
        <p:sp>
          <p:nvSpPr>
            <p:cNvPr id="6" name="직사각형 5"/>
            <p:cNvSpPr/>
            <p:nvPr/>
          </p:nvSpPr>
          <p:spPr>
            <a:xfrm rot="5400000">
              <a:off x="3743906" y="-1359531"/>
              <a:ext cx="1440163" cy="828092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36000" tIns="72000" rIns="36000" bIns="72000" rtlCol="0" anchor="ctr"/>
            <a:lstStyle/>
            <a:p>
              <a:pPr>
                <a:spcAft>
                  <a:spcPts val="600"/>
                </a:spcAft>
              </a:pPr>
              <a:r>
                <a:rPr lang="en-US" altLang="ko-KR" b="1" dirty="0">
                  <a:solidFill>
                    <a:schemeClr val="bg1"/>
                  </a:solidFill>
                  <a:latin typeface="Calibri" pitchFamily="34" charset="0"/>
                  <a:ea typeface="맑은 고딕"/>
                  <a:cs typeface="Calibri" pitchFamily="34" charset="0"/>
                </a:rPr>
                <a:t>∙ </a:t>
              </a:r>
              <a:r>
                <a:rPr lang="en-US" altLang="ko-KR" b="1" dirty="0">
                  <a:solidFill>
                    <a:schemeClr val="bg1"/>
                  </a:solidFill>
                  <a:latin typeface="Calibri" pitchFamily="34" charset="0"/>
                  <a:ea typeface="Tahoma" pitchFamily="34" charset="0"/>
                  <a:cs typeface="Calibri" pitchFamily="34" charset="0"/>
                </a:rPr>
                <a:t>Complete your personal details and ask your doctor/specialist to complete the medication and case history details.</a:t>
              </a:r>
            </a:p>
            <a:p>
              <a:r>
                <a:rPr lang="en-US" altLang="ko-KR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∙ </a:t>
              </a:r>
              <a:r>
                <a:rPr lang="en-US" altLang="ko-KR" b="1" dirty="0">
                  <a:solidFill>
                    <a:schemeClr val="bg1"/>
                  </a:solidFill>
                  <a:latin typeface="Calibri" pitchFamily="34" charset="0"/>
                  <a:ea typeface="Tahoma" pitchFamily="34" charset="0"/>
                  <a:cs typeface="Calibri" pitchFamily="34" charset="0"/>
                </a:rPr>
                <a:t>Your doctor/specialist will also need to attach supporting medical evidence to your application. (</a:t>
              </a:r>
              <a:r>
                <a:rPr lang="en-US" altLang="ko-KR" b="1" dirty="0" err="1">
                  <a:solidFill>
                    <a:schemeClr val="bg1"/>
                  </a:solidFill>
                  <a:latin typeface="Calibri" pitchFamily="34" charset="0"/>
                  <a:ea typeface="Tahoma" pitchFamily="34" charset="0"/>
                  <a:cs typeface="Calibri" pitchFamily="34" charset="0"/>
                </a:rPr>
                <a:t>eg</a:t>
              </a:r>
              <a:r>
                <a:rPr lang="en-US" altLang="ko-KR" b="1" dirty="0">
                  <a:solidFill>
                    <a:schemeClr val="bg1"/>
                  </a:solidFill>
                  <a:latin typeface="Calibri" pitchFamily="34" charset="0"/>
                  <a:ea typeface="Tahoma" pitchFamily="34" charset="0"/>
                  <a:cs typeface="Calibri" pitchFamily="34" charset="0"/>
                </a:rPr>
                <a:t>. Test results, extracts from notes, etc.)</a:t>
              </a:r>
            </a:p>
          </p:txBody>
        </p:sp>
        <p:sp>
          <p:nvSpPr>
            <p:cNvPr id="7" name="직사각형 6"/>
            <p:cNvSpPr/>
            <p:nvPr/>
          </p:nvSpPr>
          <p:spPr>
            <a:xfrm rot="5400000">
              <a:off x="3779910" y="332658"/>
              <a:ext cx="1368155" cy="828092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36000" tIns="72000" rIns="36000" bIns="72000" rtlCol="0" anchor="ctr"/>
            <a:lstStyle/>
            <a:p>
              <a:pPr>
                <a:spcAft>
                  <a:spcPts val="600"/>
                </a:spcAft>
              </a:pPr>
              <a:r>
                <a:rPr lang="en-US" altLang="ko-KR" b="1" dirty="0">
                  <a:latin typeface="Calibri" pitchFamily="34" charset="0"/>
                  <a:ea typeface="맑은 고딕"/>
                  <a:cs typeface="Calibri" pitchFamily="34" charset="0"/>
                </a:rPr>
                <a:t>∙ </a:t>
              </a:r>
              <a:r>
                <a:rPr lang="en-US" altLang="ko-KR" b="1" dirty="0">
                  <a:latin typeface="Calibri" pitchFamily="34" charset="0"/>
                  <a:ea typeface="Tahoma" pitchFamily="34" charset="0"/>
                  <a:cs typeface="Calibri" pitchFamily="34" charset="0"/>
                </a:rPr>
                <a:t>Submit the completed form to ITA</a:t>
              </a:r>
              <a:r>
                <a:rPr lang="en-US" altLang="ko-KR" b="1" dirty="0">
                  <a:solidFill>
                    <a:schemeClr val="bg1"/>
                  </a:solidFill>
                  <a:latin typeface="Calibri" pitchFamily="34" charset="0"/>
                  <a:ea typeface="Tahoma" pitchFamily="34" charset="0"/>
                  <a:cs typeface="Calibri" pitchFamily="34" charset="0"/>
                </a:rPr>
                <a:t> (</a:t>
              </a:r>
              <a:r>
                <a:rPr lang="en-US" altLang="ko-KR" dirty="0" err="1"/>
                <a:t>tue@ita.sport</a:t>
              </a:r>
              <a:r>
                <a:rPr lang="en-US" altLang="ko-KR" b="1" dirty="0">
                  <a:solidFill>
                    <a:schemeClr val="bg1"/>
                  </a:solidFill>
                  <a:latin typeface="Calibri" pitchFamily="34" charset="0"/>
                  <a:ea typeface="Tahoma" pitchFamily="34" charset="0"/>
                  <a:cs typeface="Calibri" pitchFamily="34" charset="0"/>
                </a:rPr>
                <a:t>) </a:t>
              </a:r>
              <a:r>
                <a:rPr lang="en-US" altLang="ko-KR" b="1" dirty="0">
                  <a:latin typeface="Calibri" pitchFamily="34" charset="0"/>
                  <a:ea typeface="Tahoma" pitchFamily="34" charset="0"/>
                  <a:cs typeface="Calibri" pitchFamily="34" charset="0"/>
                </a:rPr>
                <a:t>at least 30 days before your competition. </a:t>
              </a:r>
            </a:p>
            <a:p>
              <a:r>
                <a:rPr lang="en-US" altLang="ko-KR" b="1" dirty="0">
                  <a:latin typeface="Calibri" pitchFamily="34" charset="0"/>
                  <a:cs typeface="Calibri" pitchFamily="34" charset="0"/>
                </a:rPr>
                <a:t>∙ </a:t>
              </a:r>
              <a:r>
                <a:rPr lang="en-US" altLang="ko-KR" b="1" dirty="0">
                  <a:latin typeface="Calibri" pitchFamily="34" charset="0"/>
                  <a:ea typeface="Tahoma" pitchFamily="34" charset="0"/>
                  <a:cs typeface="Calibri" pitchFamily="34" charset="0"/>
                </a:rPr>
                <a:t>In emergency situation, it may be possible for a TUE to be granted in less than 30 days.</a:t>
              </a:r>
            </a:p>
          </p:txBody>
        </p:sp>
        <p:sp>
          <p:nvSpPr>
            <p:cNvPr id="9" name="모서리가 둥근 직사각형 8"/>
            <p:cNvSpPr/>
            <p:nvPr/>
          </p:nvSpPr>
          <p:spPr>
            <a:xfrm rot="5400000">
              <a:off x="4211963" y="1484786"/>
              <a:ext cx="504050" cy="828092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36000" tIns="72000" rIns="36000" bIns="72000" rtlCol="0" anchor="ctr"/>
            <a:lstStyle/>
            <a:p>
              <a:pPr algn="ctr"/>
              <a:r>
                <a:rPr lang="en-US" altLang="ko-KR" b="1" dirty="0">
                  <a:solidFill>
                    <a:schemeClr val="bg1"/>
                  </a:solidFill>
                  <a:latin typeface="Calibri" pitchFamily="34" charset="0"/>
                  <a:ea typeface="맑은 고딕"/>
                  <a:cs typeface="Calibri" pitchFamily="34" charset="0"/>
                </a:rPr>
                <a:t>※ </a:t>
              </a:r>
              <a:r>
                <a:rPr lang="en-US" altLang="ko-KR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Athletes have right to appeal (within 21 days after the decision to CAS)</a:t>
              </a:r>
            </a:p>
          </p:txBody>
        </p:sp>
        <p:sp>
          <p:nvSpPr>
            <p:cNvPr id="12" name="아래쪽 화살표 11"/>
            <p:cNvSpPr/>
            <p:nvPr/>
          </p:nvSpPr>
          <p:spPr>
            <a:xfrm>
              <a:off x="4211960" y="3356992"/>
              <a:ext cx="504054" cy="558063"/>
            </a:xfrm>
            <a:prstGeom prst="downArrow">
              <a:avLst/>
            </a:prstGeom>
            <a:gradFill>
              <a:gsLst>
                <a:gs pos="42000">
                  <a:srgbClr val="00B0F0">
                    <a:alpha val="77000"/>
                  </a:srgbClr>
                </a:gs>
                <a:gs pos="100000">
                  <a:schemeClr val="accent1"/>
                </a:gs>
                <a:gs pos="0">
                  <a:schemeClr val="bg1">
                    <a:lumMod val="9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아래쪽 화살표 12"/>
            <p:cNvSpPr/>
            <p:nvPr/>
          </p:nvSpPr>
          <p:spPr>
            <a:xfrm>
              <a:off x="4211960" y="1700808"/>
              <a:ext cx="504054" cy="504056"/>
            </a:xfrm>
            <a:prstGeom prst="downArrow">
              <a:avLst/>
            </a:prstGeom>
            <a:gradFill>
              <a:gsLst>
                <a:gs pos="42000">
                  <a:srgbClr val="00B0F0">
                    <a:alpha val="77000"/>
                  </a:srgbClr>
                </a:gs>
                <a:gs pos="100000">
                  <a:schemeClr val="accent1"/>
                </a:gs>
                <a:gs pos="0">
                  <a:schemeClr val="bg1">
                    <a:lumMod val="9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5" name="직사각형 14"/>
          <p:cNvSpPr/>
          <p:nvPr/>
        </p:nvSpPr>
        <p:spPr>
          <a:xfrm>
            <a:off x="473028" y="5893821"/>
            <a:ext cx="8275436" cy="830997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200" i="1" dirty="0">
                <a:latin typeface="Calibri" pitchFamily="34" charset="0"/>
                <a:cs typeface="Calibri" pitchFamily="34" charset="0"/>
              </a:rPr>
              <a:t>* </a:t>
            </a:r>
            <a:r>
              <a:rPr lang="en-US" altLang="ko-KR" sz="1200" b="1" i="1" dirty="0">
                <a:latin typeface="Calibri" pitchFamily="34" charset="0"/>
                <a:cs typeface="Calibri" pitchFamily="34" charset="0"/>
              </a:rPr>
              <a:t>International Level Athletes</a:t>
            </a:r>
          </a:p>
          <a:p>
            <a:pPr marL="342900" indent="-342900">
              <a:buAutoNum type="alphaUcPeriod"/>
            </a:pPr>
            <a:r>
              <a:rPr lang="en-US" altLang="ko-KR" sz="1200" dirty="0">
                <a:latin typeface="Calibri" pitchFamily="34" charset="0"/>
                <a:cs typeface="Calibri" pitchFamily="34" charset="0"/>
              </a:rPr>
              <a:t>Athletes who hold the Global Athletes </a:t>
            </a:r>
            <a:r>
              <a:rPr lang="en-US" altLang="ko-KR" sz="1200" dirty="0" err="1">
                <a:latin typeface="Calibri" pitchFamily="34" charset="0"/>
                <a:cs typeface="Calibri" pitchFamily="34" charset="0"/>
              </a:rPr>
              <a:t>Licence</a:t>
            </a:r>
            <a:r>
              <a:rPr lang="en-US" altLang="ko-KR" sz="1200" dirty="0">
                <a:latin typeface="Calibri" pitchFamily="34" charset="0"/>
                <a:cs typeface="Calibri" pitchFamily="34" charset="0"/>
              </a:rPr>
              <a:t> (GAL); </a:t>
            </a:r>
          </a:p>
          <a:p>
            <a:pPr marL="342900" indent="-342900">
              <a:buAutoNum type="alphaUcPeriod"/>
            </a:pPr>
            <a:r>
              <a:rPr lang="en-US" altLang="ko-KR" sz="1200" dirty="0">
                <a:latin typeface="Calibri" pitchFamily="34" charset="0"/>
                <a:cs typeface="Calibri" pitchFamily="34" charset="0"/>
              </a:rPr>
              <a:t>Athletes that compete in Events organized by the WT or where the WT is the ruling body;</a:t>
            </a:r>
          </a:p>
          <a:p>
            <a:pPr marL="342900" indent="-342900">
              <a:buAutoNum type="alphaUcPeriod"/>
            </a:pPr>
            <a:r>
              <a:rPr lang="en-US" altLang="ko-KR" sz="1200" dirty="0">
                <a:latin typeface="Calibri" pitchFamily="34" charset="0"/>
                <a:cs typeface="Calibri" pitchFamily="34" charset="0"/>
              </a:rPr>
              <a:t>All Athletes in the WT Registered Testing Pool and Testing Pool. </a:t>
            </a:r>
            <a:endParaRPr lang="ko-KR" altLang="en-US" sz="12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80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altLang="ko-KR" sz="2400" b="1" dirty="0">
                <a:latin typeface="Calibri" pitchFamily="34" charset="0"/>
                <a:cs typeface="Calibri" pitchFamily="34" charset="0"/>
              </a:rPr>
              <a:t>In case that you enter events for which Major Event Organization </a:t>
            </a:r>
            <a:r>
              <a:rPr lang="en-US" altLang="ko-KR" sz="1900" b="1" i="1" dirty="0">
                <a:latin typeface="Calibri" pitchFamily="34" charset="0"/>
                <a:cs typeface="Calibri" pitchFamily="34" charset="0"/>
              </a:rPr>
              <a:t>(MEO*)</a:t>
            </a:r>
            <a:r>
              <a:rPr lang="en-US" altLang="ko-KR" sz="19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ko-KR" sz="2400" b="1" dirty="0">
                <a:latin typeface="Calibri" pitchFamily="34" charset="0"/>
                <a:cs typeface="Calibri" pitchFamily="34" charset="0"/>
              </a:rPr>
              <a:t>has its own TUE requirements, follow this!</a:t>
            </a:r>
            <a:endParaRPr lang="ko-KR" altLang="en-US" sz="2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519772" y="1326778"/>
            <a:ext cx="4068452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Berlin Sans FB" pitchFamily="34" charset="0"/>
              </a:rPr>
              <a:t>Does Athletes have a TUE already?</a:t>
            </a:r>
            <a:endParaRPr lang="ko-KR" altLang="en-US" dirty="0">
              <a:solidFill>
                <a:schemeClr val="tx1"/>
              </a:solidFill>
              <a:latin typeface="Berlin Sans FB" pitchFamily="34" charset="0"/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3419872" y="2190874"/>
            <a:ext cx="864096" cy="504056"/>
          </a:xfrm>
          <a:prstGeom prst="roundRect">
            <a:avLst/>
          </a:prstGeom>
          <a:solidFill>
            <a:srgbClr val="00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latin typeface="Britannic Bold" pitchFamily="34" charset="0"/>
              </a:rPr>
              <a:t>Yes</a:t>
            </a:r>
            <a:endParaRPr lang="ko-KR" altLang="en-US" sz="2000" b="1" dirty="0">
              <a:solidFill>
                <a:schemeClr val="bg1"/>
              </a:solidFill>
              <a:latin typeface="Britannic Bold" pitchFamily="34" charset="0"/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4788024" y="2190874"/>
            <a:ext cx="864000" cy="504056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latin typeface="Britannic Bold" pitchFamily="34" charset="0"/>
              </a:rPr>
              <a:t>No</a:t>
            </a:r>
            <a:endParaRPr lang="ko-KR" altLang="en-US" sz="2000" b="1" dirty="0">
              <a:solidFill>
                <a:schemeClr val="bg1"/>
              </a:solidFill>
              <a:latin typeface="Britannic Bold" pitchFamily="34" charset="0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395536" y="3028068"/>
            <a:ext cx="4032448" cy="6029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>
                <a:solidFill>
                  <a:schemeClr val="tx1"/>
                </a:solidFill>
                <a:latin typeface="Berlin Sans FB" pitchFamily="34" charset="0"/>
              </a:rPr>
              <a:t>Is the TUE in a category of TUE decisions that are automatically recognized by MEO?</a:t>
            </a:r>
            <a:endParaRPr lang="ko-KR" altLang="en-US" sz="16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5148064" y="3244092"/>
            <a:ext cx="1512168" cy="602966"/>
          </a:xfrm>
          <a:prstGeom prst="rect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Berlin Sans FB" pitchFamily="34" charset="0"/>
              </a:rPr>
              <a:t>MEO TUEC</a:t>
            </a:r>
            <a:endParaRPr lang="ko-KR" altLang="en-US" dirty="0">
              <a:solidFill>
                <a:schemeClr val="tx1"/>
              </a:solidFill>
              <a:latin typeface="Berlin Sans FB" pitchFamily="34" charset="0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6911883" y="3775050"/>
            <a:ext cx="2052605" cy="504056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Berlin Sans FB" pitchFamily="34" charset="0"/>
              </a:rPr>
              <a:t>TUE not granted</a:t>
            </a:r>
            <a:endParaRPr lang="ko-KR" altLang="en-US" dirty="0">
              <a:solidFill>
                <a:schemeClr val="tx1"/>
              </a:solidFill>
              <a:latin typeface="Berlin Sans FB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911884" y="2728748"/>
            <a:ext cx="2052604" cy="504056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Berlin Sans FB" pitchFamily="34" charset="0"/>
              </a:rPr>
              <a:t>TUE granted</a:t>
            </a:r>
            <a:endParaRPr lang="ko-KR" altLang="en-US" dirty="0">
              <a:solidFill>
                <a:schemeClr val="tx1"/>
              </a:solidFill>
              <a:latin typeface="Berlin Sans FB" pitchFamily="34" charset="0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6410777" y="4783162"/>
            <a:ext cx="2121663" cy="59005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Berlin Sans FB" pitchFamily="34" charset="0"/>
              </a:rPr>
              <a:t>TUE not recognized</a:t>
            </a:r>
            <a:endParaRPr lang="ko-KR" altLang="en-US" dirty="0">
              <a:solidFill>
                <a:schemeClr val="tx1"/>
              </a:solidFill>
              <a:latin typeface="Berlin Sans FB" pitchFamily="34" charset="0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3944621" y="4783162"/>
            <a:ext cx="1815511" cy="59005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Berlin Sans FB" pitchFamily="34" charset="0"/>
              </a:rPr>
              <a:t>TUE recognized</a:t>
            </a:r>
            <a:endParaRPr lang="ko-KR" altLang="en-US" dirty="0">
              <a:solidFill>
                <a:schemeClr val="tx1"/>
              </a:solidFill>
              <a:latin typeface="Berlin Sans FB" pitchFamily="34" charset="0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323528" y="5287218"/>
            <a:ext cx="2736304" cy="590054"/>
          </a:xfrm>
          <a:prstGeom prst="roundRect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Berlin Sans FB" pitchFamily="34" charset="0"/>
              </a:rPr>
              <a:t>No further action required</a:t>
            </a:r>
            <a:endParaRPr lang="ko-KR" altLang="en-US" dirty="0">
              <a:solidFill>
                <a:schemeClr val="tx1"/>
              </a:solidFill>
              <a:latin typeface="Berlin Sans FB" pitchFamily="34" charset="0"/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6876256" y="5935290"/>
            <a:ext cx="2160240" cy="504056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Berlin Sans FB" pitchFamily="34" charset="0"/>
              </a:rPr>
              <a:t>MEO Appeal Body</a:t>
            </a:r>
            <a:endParaRPr lang="ko-KR" altLang="en-US" dirty="0">
              <a:solidFill>
                <a:schemeClr val="tx1"/>
              </a:solidFill>
              <a:latin typeface="Berlin Sans FB" pitchFamily="34" charset="0"/>
            </a:endParaRPr>
          </a:p>
        </p:txBody>
      </p:sp>
      <p:sp>
        <p:nvSpPr>
          <p:cNvPr id="15" name="모서리가 둥근 직사각형 14"/>
          <p:cNvSpPr/>
          <p:nvPr/>
        </p:nvSpPr>
        <p:spPr>
          <a:xfrm>
            <a:off x="611560" y="3991074"/>
            <a:ext cx="864096" cy="504056"/>
          </a:xfrm>
          <a:prstGeom prst="roundRect">
            <a:avLst/>
          </a:prstGeom>
          <a:solidFill>
            <a:srgbClr val="00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latin typeface="Britannic Bold" pitchFamily="34" charset="0"/>
              </a:rPr>
              <a:t>Yes</a:t>
            </a:r>
            <a:endParaRPr lang="ko-KR" altLang="en-US" sz="2000" b="1" dirty="0">
              <a:solidFill>
                <a:schemeClr val="bg1"/>
              </a:solidFill>
              <a:latin typeface="Britannic Bold" pitchFamily="34" charset="0"/>
            </a:endParaRPr>
          </a:p>
        </p:txBody>
      </p:sp>
      <p:sp>
        <p:nvSpPr>
          <p:cNvPr id="16" name="모서리가 둥근 직사각형 15"/>
          <p:cNvSpPr/>
          <p:nvPr/>
        </p:nvSpPr>
        <p:spPr>
          <a:xfrm>
            <a:off x="2051816" y="3991075"/>
            <a:ext cx="864000" cy="504056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latin typeface="Britannic Bold" pitchFamily="34" charset="0"/>
              </a:rPr>
              <a:t>No</a:t>
            </a:r>
            <a:endParaRPr lang="ko-KR" altLang="en-US" sz="2000" b="1" dirty="0">
              <a:solidFill>
                <a:schemeClr val="bg1"/>
              </a:solidFill>
              <a:latin typeface="Britannic Bold" pitchFamily="34" charset="0"/>
            </a:endParaRPr>
          </a:p>
        </p:txBody>
      </p:sp>
      <p:cxnSp>
        <p:nvCxnSpPr>
          <p:cNvPr id="18" name="직선 연결선 17"/>
          <p:cNvCxnSpPr/>
          <p:nvPr/>
        </p:nvCxnSpPr>
        <p:spPr>
          <a:xfrm>
            <a:off x="6660232" y="3534287"/>
            <a:ext cx="127795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화살표 연결선 19"/>
          <p:cNvCxnSpPr>
            <a:stCxn id="5" idx="3"/>
            <a:endCxn id="6" idx="1"/>
          </p:cNvCxnSpPr>
          <p:nvPr/>
        </p:nvCxnSpPr>
        <p:spPr>
          <a:xfrm>
            <a:off x="4283968" y="2442902"/>
            <a:ext cx="504056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>
            <a:stCxn id="15" idx="3"/>
            <a:endCxn id="16" idx="1"/>
          </p:cNvCxnSpPr>
          <p:nvPr/>
        </p:nvCxnSpPr>
        <p:spPr>
          <a:xfrm>
            <a:off x="1475656" y="4243102"/>
            <a:ext cx="576160" cy="1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/>
          <p:cNvCxnSpPr>
            <a:stCxn id="12" idx="3"/>
            <a:endCxn id="11" idx="1"/>
          </p:cNvCxnSpPr>
          <p:nvPr/>
        </p:nvCxnSpPr>
        <p:spPr>
          <a:xfrm>
            <a:off x="5760132" y="5078189"/>
            <a:ext cx="650645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화살표 연결선 25"/>
          <p:cNvCxnSpPr>
            <a:stCxn id="10" idx="2"/>
            <a:endCxn id="9" idx="0"/>
          </p:cNvCxnSpPr>
          <p:nvPr/>
        </p:nvCxnSpPr>
        <p:spPr>
          <a:xfrm>
            <a:off x="7938186" y="3232804"/>
            <a:ext cx="0" cy="542246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>
            <a:off x="6084168" y="3847058"/>
            <a:ext cx="0" cy="11881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/>
          <p:cNvCxnSpPr/>
          <p:nvPr/>
        </p:nvCxnSpPr>
        <p:spPr>
          <a:xfrm flipH="1">
            <a:off x="1780179" y="3631034"/>
            <a:ext cx="2" cy="6120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/>
          <p:cNvCxnSpPr>
            <a:stCxn id="4" idx="2"/>
          </p:cNvCxnSpPr>
          <p:nvPr/>
        </p:nvCxnSpPr>
        <p:spPr>
          <a:xfrm>
            <a:off x="4553998" y="1830834"/>
            <a:ext cx="1" cy="6120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화살표 연결선 46"/>
          <p:cNvCxnSpPr>
            <a:stCxn id="15" idx="2"/>
          </p:cNvCxnSpPr>
          <p:nvPr/>
        </p:nvCxnSpPr>
        <p:spPr>
          <a:xfrm>
            <a:off x="1043608" y="4495130"/>
            <a:ext cx="0" cy="7920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화살표 연결선 47"/>
          <p:cNvCxnSpPr>
            <a:stCxn id="11" idx="2"/>
          </p:cNvCxnSpPr>
          <p:nvPr/>
        </p:nvCxnSpPr>
        <p:spPr>
          <a:xfrm>
            <a:off x="7471609" y="5373216"/>
            <a:ext cx="0" cy="56207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화살표 연결선 50"/>
          <p:cNvCxnSpPr/>
          <p:nvPr/>
        </p:nvCxnSpPr>
        <p:spPr>
          <a:xfrm>
            <a:off x="8748464" y="4279106"/>
            <a:ext cx="0" cy="165618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꺾인 연결선 56"/>
          <p:cNvCxnSpPr>
            <a:stCxn id="5" idx="1"/>
            <a:endCxn id="7" idx="0"/>
          </p:cNvCxnSpPr>
          <p:nvPr/>
        </p:nvCxnSpPr>
        <p:spPr>
          <a:xfrm rot="10800000" flipV="1">
            <a:off x="2411760" y="2442902"/>
            <a:ext cx="1008112" cy="585166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꺾인 연결선 58"/>
          <p:cNvCxnSpPr>
            <a:stCxn id="6" idx="3"/>
          </p:cNvCxnSpPr>
          <p:nvPr/>
        </p:nvCxnSpPr>
        <p:spPr>
          <a:xfrm>
            <a:off x="5652024" y="2442902"/>
            <a:ext cx="432144" cy="801190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꺾인 연결선 69"/>
          <p:cNvCxnSpPr>
            <a:stCxn id="16" idx="3"/>
          </p:cNvCxnSpPr>
          <p:nvPr/>
        </p:nvCxnSpPr>
        <p:spPr>
          <a:xfrm flipV="1">
            <a:off x="2915816" y="3847059"/>
            <a:ext cx="2592288" cy="396044"/>
          </a:xfrm>
          <a:prstGeom prst="bentConnector3">
            <a:avLst>
              <a:gd name="adj1" fmla="val 100109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3203848" y="3955941"/>
            <a:ext cx="24482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  <a:cs typeface="Calibri" pitchFamily="34" charset="0"/>
              </a:rPr>
              <a:t>Submit TUE for recognition</a:t>
            </a:r>
          </a:p>
        </p:txBody>
      </p:sp>
      <p:sp>
        <p:nvSpPr>
          <p:cNvPr id="97" name="직사각형 96"/>
          <p:cNvSpPr/>
          <p:nvPr/>
        </p:nvSpPr>
        <p:spPr>
          <a:xfrm>
            <a:off x="330489" y="6187318"/>
            <a:ext cx="4241511" cy="50405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200" b="1" i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* WT </a:t>
            </a:r>
            <a:r>
              <a:rPr lang="en-US" altLang="ko-KR" sz="1200" b="1" i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MEO</a:t>
            </a:r>
            <a:r>
              <a:rPr lang="en-US" altLang="ko-KR" sz="1200" i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: CGF, CISM, CPISRA, FISU, ICSD, IMGA, INAS, IOC,  IPC, IWAS, IWGA, Regional &amp; Continental Games, </a:t>
            </a:r>
            <a:r>
              <a:rPr lang="en-US" altLang="ko-KR" sz="1200" i="1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SportAccord</a:t>
            </a:r>
            <a:r>
              <a:rPr lang="en-US" altLang="ko-KR" sz="1200" i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(GAISF). </a:t>
            </a:r>
            <a:endParaRPr lang="ko-KR" altLang="en-US" sz="1200" i="1" dirty="0">
              <a:solidFill>
                <a:schemeClr val="tx1"/>
              </a:solidFill>
              <a:latin typeface="Berlin Sans FB" pitchFamily="34" charset="0"/>
            </a:endParaRPr>
          </a:p>
        </p:txBody>
      </p:sp>
      <p:sp>
        <p:nvSpPr>
          <p:cNvPr id="32" name="폭발 1 31"/>
          <p:cNvSpPr/>
          <p:nvPr/>
        </p:nvSpPr>
        <p:spPr>
          <a:xfrm>
            <a:off x="107504" y="980728"/>
            <a:ext cx="2448272" cy="2016224"/>
          </a:xfrm>
          <a:prstGeom prst="irregularSeal1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200" b="1" dirty="0"/>
              <a:t>For retroactive TUEs WT may need to require WADA approval</a:t>
            </a:r>
            <a:endParaRPr lang="ko-KR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73625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293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맑은 고딕</vt:lpstr>
      <vt:lpstr>Arial</vt:lpstr>
      <vt:lpstr>Berlin Sans FB</vt:lpstr>
      <vt:lpstr>Britannic Bold</vt:lpstr>
      <vt:lpstr>Calibri</vt:lpstr>
      <vt:lpstr>Franklin Gothic Heavy</vt:lpstr>
      <vt:lpstr>Office 테마</vt:lpstr>
      <vt:lpstr>TUE application procedure (for International Level Athletes*)</vt:lpstr>
      <vt:lpstr>In case that you enter events for which Major Event Organization (MEO*) has its own TUE requirements, follow this!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SAMSUNG</dc:creator>
  <cp:lastModifiedBy>Marco Ienna</cp:lastModifiedBy>
  <cp:revision>23</cp:revision>
  <dcterms:created xsi:type="dcterms:W3CDTF">2017-04-07T05:15:21Z</dcterms:created>
  <dcterms:modified xsi:type="dcterms:W3CDTF">2019-08-12T13:04:15Z</dcterms:modified>
</cp:coreProperties>
</file>